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</p:sldIdLst>
  <p:sldSz cx="12192000" cy="6858000"/>
  <p:notesSz cx="6858000" cy="9144000"/>
  <p:embeddedFontLst>
    <p:embeddedFont>
      <p:font typeface="Source Sans Pro" panose="020B0604020202020204" charset="0"/>
      <p:regular r:id="rId45"/>
      <p:bold r:id="rId46"/>
      <p:italic r:id="rId47"/>
      <p:boldItalic r:id="rId48"/>
    </p:embeddedFon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Franklin Gothic" panose="020B0604020202020204" charset="0"/>
      <p:bold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724" y="3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Calibri"/>
                <a:buNone/>
              </a:p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Calibri"/>
                <a:buNone/>
              </a:pPr>
              <a:t>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6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t>12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6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t>13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Shape 23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Shape 23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Shape 26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Shape 27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Shape 2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6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t>29</a:t>
            </a:fld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Shape 30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Calibri"/>
                <a:buNone/>
              </a:pPr>
              <a:t>33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Shape 33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Shape 34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Shape 35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Shape 35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Shape 37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Shape 38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lt2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1915125" y="1788451"/>
            <a:ext cx="8361227" cy="20982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7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2679906" y="3956278"/>
            <a:ext cx="6831672" cy="10862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2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ctr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ctr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ctr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ctr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ctr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ctr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ctr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ctr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752858" y="6453385"/>
            <a:ext cx="1607944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2584051" y="6453385"/>
            <a:ext cx="7023377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9830682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2" name="Shape 22"/>
          <p:cNvGrpSpPr/>
          <p:nvPr/>
        </p:nvGrpSpPr>
        <p:grpSpPr>
          <a:xfrm>
            <a:off x="752858" y="744467"/>
            <a:ext cx="10674112" cy="5349670"/>
            <a:chOff x="752858" y="744467"/>
            <a:chExt cx="10674112" cy="5349670"/>
          </a:xfrm>
        </p:grpSpPr>
        <p:sp>
          <p:nvSpPr>
            <p:cNvPr id="23" name="Shape 23"/>
            <p:cNvSpPr/>
            <p:nvPr/>
          </p:nvSpPr>
          <p:spPr>
            <a:xfrm>
              <a:off x="8151960" y="1685650"/>
              <a:ext cx="3275010" cy="440848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513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109512"/>
                  </a:lnTo>
                  <a:lnTo>
                    <a:pt x="105132" y="109524"/>
                  </a:lnTo>
                  <a:lnTo>
                    <a:pt x="105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24" name="Shape 24"/>
            <p:cNvSpPr/>
            <p:nvPr/>
          </p:nvSpPr>
          <p:spPr>
            <a:xfrm rot="10800000">
              <a:off x="752858" y="744467"/>
              <a:ext cx="3275668" cy="440848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5134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23" y="120000"/>
                  </a:lnTo>
                  <a:cubicBezTo>
                    <a:pt x="-23" y="116376"/>
                    <a:pt x="47" y="113124"/>
                    <a:pt x="0" y="109500"/>
                  </a:cubicBezTo>
                  <a:lnTo>
                    <a:pt x="105134" y="109536"/>
                  </a:lnTo>
                  <a:lnTo>
                    <a:pt x="1051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 rot="5400000">
            <a:off x="4386260" y="-719137"/>
            <a:ext cx="3571874" cy="96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84048" marR="0" lvl="0" indent="-3047" algn="l" rtl="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127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dt" idx="10"/>
          </p:nvPr>
        </p:nvSpPr>
        <p:spPr>
          <a:xfrm>
            <a:off x="1390650" y="6453385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ftr" idx="11"/>
          </p:nvPr>
        </p:nvSpPr>
        <p:spPr>
          <a:xfrm>
            <a:off x="2893564" y="6453385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9472735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 rot="5400000">
            <a:off x="7757821" y="2462895"/>
            <a:ext cx="5243244" cy="15657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 rot="5400000">
            <a:off x="2839798" y="-844040"/>
            <a:ext cx="5243244" cy="81796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84048" marR="0" lvl="0" indent="-3047" algn="l" rtl="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127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1390650" y="6453385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ftr" idx="11"/>
          </p:nvPr>
        </p:nvSpPr>
        <p:spPr>
          <a:xfrm>
            <a:off x="2893564" y="6453385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9472735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3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84048" marR="0" lvl="0" indent="-3047" algn="l" rtl="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127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390650" y="6453385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2893564" y="6453385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9472735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765025" y="1301358"/>
            <a:ext cx="9612971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Source Sans Pro"/>
              <a:buNone/>
              <a:defRPr sz="7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lt1"/>
              </a:buClr>
              <a:buFont typeface="Source Sans Pro"/>
              <a:buNone/>
              <a:defRPr sz="20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lt1"/>
              </a:buClr>
              <a:buFont typeface="Source Sans Pro"/>
              <a:buNone/>
              <a:defRPr sz="16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lt1"/>
              </a:buClr>
              <a:buFont typeface="Source Sans Pro"/>
              <a:buNone/>
              <a:defRPr sz="16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lt1"/>
              </a:buClr>
              <a:buFont typeface="Source Sans Pro"/>
              <a:buNone/>
              <a:defRPr sz="16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lt1"/>
              </a:buClr>
              <a:buFont typeface="Source Sans Pro"/>
              <a:buNone/>
              <a:defRPr sz="16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lt1"/>
              </a:buClr>
              <a:buFont typeface="Source Sans Pro"/>
              <a:buNone/>
              <a:defRPr sz="16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lt1"/>
              </a:buClr>
              <a:buFont typeface="Source Sans Pro"/>
              <a:buNone/>
              <a:defRPr sz="16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dt" idx="10"/>
          </p:nvPr>
        </p:nvSpPr>
        <p:spPr>
          <a:xfrm>
            <a:off x="738908" y="6453385"/>
            <a:ext cx="1622409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ftr" idx="11"/>
          </p:nvPr>
        </p:nvSpPr>
        <p:spPr>
          <a:xfrm>
            <a:off x="2584309" y="6453385"/>
            <a:ext cx="7023377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Source Sans Pro"/>
              <a:buNone/>
              <a:defRPr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9830682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7" name="Shape 37"/>
          <p:cNvSpPr/>
          <p:nvPr/>
        </p:nvSpPr>
        <p:spPr>
          <a:xfrm>
            <a:off x="8151960" y="1685650"/>
            <a:ext cx="3275010" cy="44084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5134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109629"/>
                </a:lnTo>
                <a:lnTo>
                  <a:pt x="105134" y="109629"/>
                </a:lnTo>
                <a:lnTo>
                  <a:pt x="1051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371600" y="2285999"/>
            <a:ext cx="4447783" cy="35813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84048" marR="0" lvl="0" indent="-3047" algn="l" rtl="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127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6525403" y="2285999"/>
            <a:ext cx="4447783" cy="35813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84048" marR="0" lvl="0" indent="-3047" algn="l" rtl="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127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390650" y="6453385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2893564" y="6453385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9472735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3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8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371600" y="3305207"/>
            <a:ext cx="4443984" cy="25621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84048" marR="0" lvl="0" indent="-3047" algn="l" rtl="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127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6525014" y="2340864"/>
            <a:ext cx="4443984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3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8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4"/>
          </p:nvPr>
        </p:nvSpPr>
        <p:spPr>
          <a:xfrm>
            <a:off x="6525014" y="3305207"/>
            <a:ext cx="4443984" cy="25621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84048" marR="0" lvl="0" indent="-3047" algn="l" rtl="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127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1390650" y="6453385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2893564" y="6453385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9472735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390650" y="6453385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2893564" y="6453385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9472735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dt" idx="10"/>
          </p:nvPr>
        </p:nvSpPr>
        <p:spPr>
          <a:xfrm>
            <a:off x="1390650" y="6453385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ftr" idx="11"/>
          </p:nvPr>
        </p:nvSpPr>
        <p:spPr>
          <a:xfrm>
            <a:off x="2893564" y="6453385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9472735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375"/>
            <a:ext cx="5303520" cy="68576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4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256019" y="685800"/>
            <a:ext cx="5212080" cy="5175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84048" marR="0" lvl="0" indent="-3047" algn="l" rtl="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127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723900" y="2856341"/>
            <a:ext cx="3855720" cy="30110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Clr>
                <a:schemeClr val="dk2"/>
              </a:buClr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>
            <a:off x="723900" y="6453385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2205942" y="6453385"/>
            <a:ext cx="2373675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9883139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5303519" y="375"/>
            <a:ext cx="2286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0" y="375"/>
            <a:ext cx="5303520" cy="68576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4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pic" idx="2"/>
          </p:nvPr>
        </p:nvSpPr>
        <p:spPr>
          <a:xfrm>
            <a:off x="5532119" y="0"/>
            <a:ext cx="6659879" cy="685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723900" y="2855966"/>
            <a:ext cx="3855720" cy="30114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Clr>
                <a:schemeClr val="dk2"/>
              </a:buClr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723900" y="6453385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2205942" y="6453385"/>
            <a:ext cx="2373675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9883139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5303519" y="375"/>
            <a:ext cx="2286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3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84048" marR="0" lvl="0" indent="-3047" algn="l" rtl="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127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508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88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1270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390650" y="6453385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2893564" y="6453385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9472735" y="6453385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ct val="25000"/>
                <a:buFont typeface="Source Sans Pro"/>
                <a:buNone/>
              </a:pPr>
              <a:t>‹#›</a:t>
            </a:fld>
            <a:endParaRPr lang="en-US" sz="1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" name="Shape 15"/>
          <p:cNvSpPr/>
          <p:nvPr/>
        </p:nvSpPr>
        <p:spPr>
          <a:xfrm>
            <a:off x="478095" y="375"/>
            <a:ext cx="2286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1154954" y="1781908"/>
            <a:ext cx="9721200" cy="25613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0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SMART TAXI SERVICE</a:t>
            </a:r>
            <a:br>
              <a:rPr lang="en-US" sz="8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br>
              <a:rPr lang="en-US" sz="3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-US" sz="32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TEAM: </a:t>
            </a: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GROUP 14</a:t>
            </a:r>
            <a:br>
              <a:rPr lang="en-US" sz="7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72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1154954" y="3719146"/>
            <a:ext cx="8825700" cy="1919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3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Meghana Santosh Kumar </a:t>
            </a:r>
          </a:p>
          <a:p>
            <a:pPr marL="0" marR="0" lvl="0" indent="0" algn="ct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3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Praveen Kumar Elagudri</a:t>
            </a:r>
          </a:p>
          <a:p>
            <a:pPr marL="0" marR="0" lvl="0" indent="0" algn="ct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3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Preethi Srinivasan</a:t>
            </a:r>
          </a:p>
          <a:p>
            <a:pPr marL="0" marR="0" lvl="0" indent="0" algn="ct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3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Sandesh Airody Alse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1391478" y="203754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Continued..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1282148" y="946703"/>
            <a:ext cx="9601200" cy="44055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84048" marR="0" lvl="0" indent="-257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End user then finds a cab based on sensor data where A is Cab Location , purple marker is the customer location and B is the destination </a:t>
            </a:r>
          </a:p>
        </p:txBody>
      </p:sp>
      <p:pic>
        <p:nvPicPr>
          <p:cNvPr id="162" name="Shape 1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61595" y="1689651"/>
            <a:ext cx="8903157" cy="498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1034150" y="365125"/>
            <a:ext cx="10515599" cy="1045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3959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Service Use Cases: Sensor Provider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838200" y="1841875"/>
            <a:ext cx="10515599" cy="3795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provider owns the sensor services</a:t>
            </a:r>
            <a:b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Bill generated  based on the active time of sensors</a:t>
            </a:r>
            <a:b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Provider can add, activate/deactivate and deregister sensors.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1371600" y="451350"/>
            <a:ext cx="9601200" cy="1008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3959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Service Use Cases: Sensor Consumer</a:t>
            </a:r>
          </a:p>
        </p:txBody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1371600" y="1778000"/>
            <a:ext cx="9601200" cy="35813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84048" marR="0" lvl="0" indent="-257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consumer use the sensor data provided by the sensor provider.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257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consumer can monitor his vehicles.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257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consumer can deactivate his vehicles but cannot add a sensor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Service Use cases: End User</a:t>
            </a:r>
          </a:p>
        </p:txBody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1295400" y="1974250"/>
            <a:ext cx="9601200" cy="35813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84048" marR="0" lvl="0" indent="-257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End user is provided with the service to find nearby taxis based on the realtime sensor data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257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End user can check his Trip History along with the Billing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257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End user can check his Driving Safety Score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xfrm>
            <a:off x="914400" y="3429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Mobile Cloud Infrastructure Data Repository</a:t>
            </a:r>
          </a:p>
        </p:txBody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914400" y="2036116"/>
            <a:ext cx="10515599" cy="420238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Amazon Relational Database Service.</a:t>
            </a:r>
            <a:b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MySQL DB instance.</a:t>
            </a:r>
            <a:b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Why Amazon RDS?</a:t>
            </a:r>
          </a:p>
          <a:p>
            <a:pPr marL="914400" marR="0" lvl="1" indent="-393700" algn="l" rtl="0">
              <a:lnSpc>
                <a:spcPct val="9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–"/>
            </a:pPr>
            <a:r>
              <a:rPr lang="en-US"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Ease of use.</a:t>
            </a:r>
          </a:p>
          <a:p>
            <a:pPr marL="914400" marR="0" lvl="1" indent="-393700" algn="l" rtl="0">
              <a:lnSpc>
                <a:spcPct val="9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–"/>
            </a:pPr>
            <a:r>
              <a:rPr lang="en-US"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Scalability.</a:t>
            </a:r>
          </a:p>
          <a:p>
            <a:pPr marL="914400" marR="0" lvl="1" indent="-393700" algn="l" rtl="0">
              <a:lnSpc>
                <a:spcPct val="9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–"/>
            </a:pPr>
            <a:r>
              <a:rPr lang="en-US"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Available and Durable.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962333" y="1245979"/>
            <a:ext cx="10863600" cy="4943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Multi-tenant application: It isolates different users on the same platform. 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94" name="Shape 1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67314" y="1618150"/>
            <a:ext cx="8228771" cy="4400756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  <p:sp>
        <p:nvSpPr>
          <p:cNvPr id="195" name="Shape 195"/>
          <p:cNvSpPr txBox="1"/>
          <p:nvPr/>
        </p:nvSpPr>
        <p:spPr>
          <a:xfrm>
            <a:off x="1285875" y="410000"/>
            <a:ext cx="6690300" cy="48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4400">
                <a:latin typeface="Source Sans Pro"/>
                <a:ea typeface="Source Sans Pro"/>
                <a:cs typeface="Source Sans Pro"/>
                <a:sym typeface="Source Sans Pro"/>
              </a:rPr>
              <a:t>Multitenancy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815900" y="361259"/>
            <a:ext cx="11128513" cy="509201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Registration of different tenants with the aid of user type in Sign Up screen.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01" name="Shape 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4133" y="965454"/>
            <a:ext cx="9069065" cy="534436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881270" y="184639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Load Balance, Scalability Management and Traffic Load Generation </a:t>
            </a:r>
          </a:p>
        </p:txBody>
      </p:sp>
      <p:pic>
        <p:nvPicPr>
          <p:cNvPr id="207" name="Shape 2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48067" y="1834416"/>
            <a:ext cx="8534399" cy="4336344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970083" y="668216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Continued</a:t>
            </a:r>
          </a:p>
        </p:txBody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864575" y="1799234"/>
            <a:ext cx="10515599" cy="409637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Elastic Beanstalk is a service offered from Amazon Web Services for deploying applications.</a:t>
            </a:r>
            <a:b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Auto Scaling deals with traffic changes by automatically increasing or decreasing the EC2 instances.</a:t>
            </a:r>
            <a:b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Load Balancer balances the network load by distributing traffic which increases resource utilization.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838199" y="175844"/>
            <a:ext cx="11155018" cy="622495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Traffic Load Generation is achieved using Selenium-WebDriver.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Auto Scaling of instances when the request count reaches threshold value.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19" name="Shape 2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92470" y="680833"/>
            <a:ext cx="9614705" cy="175953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  <p:pic>
        <p:nvPicPr>
          <p:cNvPr id="220" name="Shape 2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78063" y="3343844"/>
            <a:ext cx="4615155" cy="275672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  <p:pic>
        <p:nvPicPr>
          <p:cNvPr id="221" name="Shape 2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67104" y="3360648"/>
            <a:ext cx="5882051" cy="2739921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838200" y="338634"/>
            <a:ext cx="10515599" cy="813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000" b="0" i="0" u="none" strike="noStrike" cap="none" dirty="0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Contents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838200" y="1295400"/>
            <a:ext cx="10515599" cy="4656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■ </a:t>
            </a:r>
            <a:r>
              <a:rPr lang="en-US" sz="2400" b="0" i="0" u="none" strike="noStrike" cap="none" dirty="0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Introduction</a:t>
            </a:r>
          </a:p>
          <a:p>
            <a:pPr marL="0" indent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■ </a:t>
            </a:r>
            <a:r>
              <a:rPr lang="en-US" sz="2400" b="0" i="0" u="none" strike="noStrike" cap="none" dirty="0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Component Overview </a:t>
            </a:r>
            <a:endParaRPr lang="en-US" sz="2400" dirty="0">
              <a:solidFill>
                <a:srgbClr val="191B0E"/>
              </a:solidFill>
            </a:endParaRPr>
          </a:p>
          <a:p>
            <a:pPr marL="0" indent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</a:pPr>
            <a:r>
              <a:rPr lang="en-US" sz="2400" b="0" i="0" u="none" strike="noStrike" cap="none" dirty="0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Mobile Sensor Cloud Infrastructure</a:t>
            </a:r>
          </a:p>
          <a:p>
            <a:pPr marL="0" indent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■ </a:t>
            </a:r>
            <a:r>
              <a:rPr lang="en-US" sz="2400" b="0" i="0" u="none" strike="noStrike" cap="none" dirty="0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Mobile Sensor Cloud Components</a:t>
            </a:r>
          </a:p>
          <a:p>
            <a:pPr marL="0" indent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■ </a:t>
            </a:r>
            <a:r>
              <a:rPr lang="en-US" sz="2400" b="0" i="0" u="none" strike="noStrike" cap="none" dirty="0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Mobile Sensor Cloud Provisioning</a:t>
            </a:r>
          </a:p>
          <a:p>
            <a:pPr marL="0" indent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■ </a:t>
            </a:r>
            <a:r>
              <a:rPr lang="en-US" sz="2400" b="0" i="0" u="none" strike="noStrike" cap="none" dirty="0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Monitoring of resources</a:t>
            </a:r>
          </a:p>
          <a:p>
            <a:pPr marL="0" indent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■ </a:t>
            </a:r>
            <a:r>
              <a:rPr lang="en-US" sz="2400" b="0" i="0" u="none" strike="noStrike" cap="none" dirty="0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Repository Management</a:t>
            </a:r>
          </a:p>
          <a:p>
            <a:pPr marL="0" indent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■ </a:t>
            </a:r>
            <a:r>
              <a:rPr lang="en-US" sz="2400" b="0" i="0" u="none" strike="noStrike" cap="none" dirty="0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Traffic Load Generator, Load Balance and Scalability</a:t>
            </a:r>
          </a:p>
          <a:p>
            <a:pPr marL="0" indent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■ </a:t>
            </a:r>
            <a:r>
              <a:rPr lang="en-US" sz="2400" b="0" i="0" u="none" strike="noStrike" cap="none" dirty="0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Billing for sensing and data services</a:t>
            </a:r>
          </a:p>
          <a:p>
            <a:pPr marL="0" marR="0" lvl="0" indent="0" algn="l" rtl="0">
              <a:lnSpc>
                <a:spcPct val="94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■ </a:t>
            </a:r>
            <a:r>
              <a:rPr lang="en-US" sz="2400" b="0" i="0" u="none" strike="noStrike" cap="none" dirty="0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User Dashboard and Analytics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12541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Billing for Sensing and Data Services</a:t>
            </a:r>
          </a:p>
        </p:txBody>
      </p:sp>
      <p:pic>
        <p:nvPicPr>
          <p:cNvPr id="227" name="Shape 227" descr="comp_diagram.PN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1432" t="949"/>
          <a:stretch/>
        </p:blipFill>
        <p:spPr>
          <a:xfrm>
            <a:off x="3710353" y="1617783"/>
            <a:ext cx="5222631" cy="4095183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Billing</a:t>
            </a:r>
            <a:r>
              <a:rPr lang="en-US"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Mobile Sensor Cloud Admin</a:t>
            </a:r>
          </a:p>
        </p:txBody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1371600" y="1582615"/>
            <a:ext cx="9601200" cy="394774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Mobile Sensor Cloud Admin provides and allocates the sensors to the Service Provider.</a:t>
            </a:r>
            <a:b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Cloud Admin, monitor the sensors and can also activate, deactivate or de-register the sensors.</a:t>
            </a:r>
            <a:b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Mobile Sensor Cloud Admin has the billing list of all the sensors allocated to all the Sensor Service Provider.</a:t>
            </a:r>
            <a:b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dirty="0">
              <a:solidFill>
                <a:schemeClr val="dk1"/>
              </a:solidFill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Billing calculation: (Sensor de-activated time-Sensor creation time)* cost.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12541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Billing - Mobile Sensor Cloud Admin</a:t>
            </a:r>
          </a:p>
        </p:txBody>
      </p:sp>
      <p:pic>
        <p:nvPicPr>
          <p:cNvPr id="239" name="Shape 239" descr="adminbilling.PN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48507" y="2146239"/>
            <a:ext cx="9601200" cy="270033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Analytics For Mobile Sensor Cloud Admin</a:t>
            </a:r>
          </a:p>
        </p:txBody>
      </p:sp>
      <p:pic>
        <p:nvPicPr>
          <p:cNvPr id="245" name="Shape 245" descr="analytics_cloudadmin.PN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71600" y="2245758"/>
            <a:ext cx="9601200" cy="3538787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Billing - Service Provider</a:t>
            </a:r>
          </a:p>
        </p:txBody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1371600" y="1934308"/>
            <a:ext cx="9601200" cy="341141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billing for the sensor service provider is calculated based on the number of sensors allocated to the particular provider.</a:t>
            </a:r>
            <a:b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Timestamp of the sensor activation and deactivation is noted.</a:t>
            </a:r>
            <a:b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Billing is calculated based on the uptime of the sensor based on the activation and deactivation of the sensors.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Billing - Service Provider</a:t>
            </a:r>
          </a:p>
        </p:txBody>
      </p:sp>
      <p:pic>
        <p:nvPicPr>
          <p:cNvPr id="257" name="Shape 257" descr="service provider(sensor consumer).PN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71600" y="2540508"/>
            <a:ext cx="9601200" cy="3072383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Analytics For Service Provider</a:t>
            </a:r>
          </a:p>
        </p:txBody>
      </p:sp>
      <p:pic>
        <p:nvPicPr>
          <p:cNvPr id="263" name="Shape 26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75757" y="1855175"/>
            <a:ext cx="8759839" cy="3581398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Billing - End User</a:t>
            </a:r>
          </a:p>
        </p:txBody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1450729" y="1934307"/>
            <a:ext cx="9601200" cy="42584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End user is the one who receives the service from the service provider.</a:t>
            </a:r>
            <a:b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End user provides the pick-up and drop-off location.</a:t>
            </a:r>
            <a:b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billing for the end user is calculated based on the distance between the pick-up and drop-off location.</a:t>
            </a:r>
            <a:b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billing is also provided with the trip history of his previous rides.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title"/>
          </p:nvPr>
        </p:nvSpPr>
        <p:spPr>
          <a:xfrm>
            <a:off x="1371600" y="712177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Billing - End User</a:t>
            </a:r>
          </a:p>
        </p:txBody>
      </p:sp>
      <p:pic>
        <p:nvPicPr>
          <p:cNvPr id="275" name="Shape 275" descr="enduserbilling.PN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59523" y="2198075"/>
            <a:ext cx="9601200" cy="293885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title"/>
          </p:nvPr>
        </p:nvSpPr>
        <p:spPr>
          <a:xfrm>
            <a:off x="1295400" y="208875"/>
            <a:ext cx="9601200" cy="8930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Technologies Used in our project:</a:t>
            </a:r>
          </a:p>
        </p:txBody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1404500" y="822300"/>
            <a:ext cx="9601200" cy="603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Database:</a:t>
            </a: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•Amazon Relational Database Service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•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MySQL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b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b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-US" sz="2000" b="1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Cloud Technology:</a:t>
            </a: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Amazon </a:t>
            </a:r>
            <a:r>
              <a:rPr lang="en-US" dirty="0">
                <a:solidFill>
                  <a:schemeClr val="dk1"/>
                </a:solidFill>
              </a:rPr>
              <a:t>EC2, AWS </a:t>
            </a:r>
            <a:r>
              <a:rPr lang="en-US" dirty="0" err="1">
                <a:solidFill>
                  <a:schemeClr val="dk1"/>
                </a:solidFill>
              </a:rPr>
              <a:t>BeanStalk</a:t>
            </a:r>
            <a:b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Real Time Data Mapping:</a:t>
            </a: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•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Mapbox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for customized map</a:t>
            </a: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•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PubNub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for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realtime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data streaming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Front-end Technologies Used:</a:t>
            </a: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•JavaScript</a:t>
            </a: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•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jQuery</a:t>
            </a:r>
            <a:endParaRPr lang="en-US" sz="2000" b="0" i="0" u="none" strike="noStrike" cap="none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•Bootstrap for simple styling</a:t>
            </a:r>
          </a:p>
          <a:p>
            <a:pPr marL="384048" marR="0" lvl="0" indent="-257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838200" y="157733"/>
            <a:ext cx="10515599" cy="81322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Introduction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906579" y="1445470"/>
            <a:ext cx="10515599" cy="4656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Traffic incidents in United States happen on annual basis of upwards of 33000 incidents .</a:t>
            </a:r>
            <a:b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Leading cause of these accidents are driver distractions.</a:t>
            </a:r>
            <a:b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Human driven cars come at a very high cost in terms of danger.</a:t>
            </a:r>
            <a:b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U.S. Department of Transportation actually assigns a value to each human life: $9.2 million. </a:t>
            </a:r>
            <a:b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Self Driving Cars ?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835266" y="404444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Driving Quality Analysis </a:t>
            </a:r>
            <a:b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b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4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835266" y="1560549"/>
            <a:ext cx="9944098" cy="41954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 quantify the Driving Quality, driver safety score is computed using the following 4 parameters. Percentage signifies how each of the parameters impact the final score.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Overspeed (40%)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Distraction instants when driving (40%)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Sudden Acceleration  (10%)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Sudden Braking (10%)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>
            <a:spLocks noGrp="1"/>
          </p:cNvSpPr>
          <p:nvPr>
            <p:ph type="title"/>
          </p:nvPr>
        </p:nvSpPr>
        <p:spPr>
          <a:xfrm>
            <a:off x="826475" y="518745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Driving Quality Analysis Algorithm</a:t>
            </a:r>
          </a:p>
        </p:txBody>
      </p:sp>
      <p:sp>
        <p:nvSpPr>
          <p:cNvPr id="294" name="Shape 294"/>
          <p:cNvSpPr txBox="1">
            <a:spLocks noGrp="1"/>
          </p:cNvSpPr>
          <p:nvPr>
            <p:ph type="body" idx="1"/>
          </p:nvPr>
        </p:nvSpPr>
        <p:spPr>
          <a:xfrm>
            <a:off x="826475" y="1503483"/>
            <a:ext cx="9944098" cy="47566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Overspeed (40%)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		Avg Overspeed &lt; 5 mph                     =&gt; 40 points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		5 mph   &lt; Avg Overspeed &lt; 8mph     =&gt; 30 points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		8 mph &lt; Avg Overspeed &lt; 12 mph    =&gt; 15 points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		12mph &lt; Avg Overspeed                   =&gt;   0 points     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Distraction instants when driving (40%)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Sudden Acceleration  (10%)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Sudden Braking (10%)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Ideally, the standard values for this computation need to be derived from a large dataset of safe driving behavior.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>
            <a:spLocks noGrp="1"/>
          </p:cNvSpPr>
          <p:nvPr>
            <p:ph type="title"/>
          </p:nvPr>
        </p:nvSpPr>
        <p:spPr>
          <a:xfrm>
            <a:off x="844061" y="31652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Driving Quality Analysis </a:t>
            </a:r>
          </a:p>
        </p:txBody>
      </p:sp>
      <p:sp>
        <p:nvSpPr>
          <p:cNvPr id="300" name="Shape 300"/>
          <p:cNvSpPr txBox="1"/>
          <p:nvPr/>
        </p:nvSpPr>
        <p:spPr>
          <a:xfrm>
            <a:off x="769327" y="1428750"/>
            <a:ext cx="10805746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Franklin Gothic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screenshot below shows driver safety score calculated for each user making a trip.</a:t>
            </a:r>
          </a:p>
        </p:txBody>
      </p:sp>
      <p:pic>
        <p:nvPicPr>
          <p:cNvPr id="301" name="Shape 3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4050" y="2270249"/>
            <a:ext cx="11157299" cy="416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>
            <a:spLocks noGrp="1"/>
          </p:cNvSpPr>
          <p:nvPr>
            <p:ph type="title"/>
          </p:nvPr>
        </p:nvSpPr>
        <p:spPr>
          <a:xfrm>
            <a:off x="875200" y="492370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Times New Roman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Dashboard &amp; Analytics</a:t>
            </a:r>
          </a:p>
        </p:txBody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875200" y="1525379"/>
            <a:ext cx="8946541" cy="41954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Dashboard for each type of user in our application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	1. Sensor Provider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	2. Sensor Consumer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     3. End User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Dashboard fetches critical data  from the Database, and displays it in an user friendly manner for analysis.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 have data analytics and graphs to quickly understand and observe the trends.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821100" y="416087"/>
            <a:ext cx="9404723" cy="116506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Provider</a:t>
            </a:r>
          </a:p>
        </p:txBody>
      </p:sp>
      <p:grpSp>
        <p:nvGrpSpPr>
          <p:cNvPr id="314" name="Shape 314"/>
          <p:cNvGrpSpPr/>
          <p:nvPr/>
        </p:nvGrpSpPr>
        <p:grpSpPr>
          <a:xfrm>
            <a:off x="944193" y="2202417"/>
            <a:ext cx="10902458" cy="3486196"/>
            <a:chOff x="474787" y="1972421"/>
            <a:chExt cx="10902458" cy="3505179"/>
          </a:xfrm>
        </p:grpSpPr>
        <p:sp>
          <p:nvSpPr>
            <p:cNvPr id="315" name="Shape 315"/>
            <p:cNvSpPr/>
            <p:nvPr/>
          </p:nvSpPr>
          <p:spPr>
            <a:xfrm>
              <a:off x="4552707" y="1972421"/>
              <a:ext cx="2692153" cy="986202"/>
            </a:xfrm>
            <a:prstGeom prst="rect">
              <a:avLst/>
            </a:prstGeom>
            <a:solidFill>
              <a:srgbClr val="000000"/>
            </a:solidFill>
            <a:ln w="34925" cap="flat" cmpd="sng">
              <a:solidFill>
                <a:srgbClr val="56768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Times New Roman"/>
                <a:buNone/>
              </a:pPr>
              <a:r>
                <a:rPr lang="en-US" sz="24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Dashboard</a:t>
              </a:r>
            </a:p>
          </p:txBody>
        </p:sp>
        <p:sp>
          <p:nvSpPr>
            <p:cNvPr id="316" name="Shape 316"/>
            <p:cNvSpPr/>
            <p:nvPr/>
          </p:nvSpPr>
          <p:spPr>
            <a:xfrm>
              <a:off x="474787" y="4460621"/>
              <a:ext cx="2092567" cy="1016979"/>
            </a:xfrm>
            <a:prstGeom prst="rect">
              <a:avLst/>
            </a:prstGeom>
            <a:solidFill>
              <a:srgbClr val="000000"/>
            </a:solidFill>
            <a:ln w="34925" cap="flat" cmpd="sng">
              <a:solidFill>
                <a:srgbClr val="56768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Times New Roman"/>
                <a:buNone/>
              </a:pPr>
              <a:r>
                <a:rPr lang="en-US" sz="24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Sensors Requiring Service</a:t>
              </a:r>
            </a:p>
          </p:txBody>
        </p:sp>
        <p:sp>
          <p:nvSpPr>
            <p:cNvPr id="317" name="Shape 317"/>
            <p:cNvSpPr/>
            <p:nvPr/>
          </p:nvSpPr>
          <p:spPr>
            <a:xfrm>
              <a:off x="2769575" y="4460621"/>
              <a:ext cx="1998965" cy="1016979"/>
            </a:xfrm>
            <a:prstGeom prst="rect">
              <a:avLst/>
            </a:prstGeom>
            <a:solidFill>
              <a:srgbClr val="000000"/>
            </a:solidFill>
            <a:ln w="34925" cap="flat" cmpd="sng">
              <a:solidFill>
                <a:srgbClr val="56768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Times New Roman"/>
                <a:buNone/>
              </a:pPr>
              <a:r>
                <a:rPr lang="en-US" sz="24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Total Number of Sensors</a:t>
              </a:r>
            </a:p>
          </p:txBody>
        </p:sp>
        <p:sp>
          <p:nvSpPr>
            <p:cNvPr id="318" name="Shape 318"/>
            <p:cNvSpPr/>
            <p:nvPr/>
          </p:nvSpPr>
          <p:spPr>
            <a:xfrm>
              <a:off x="4933767" y="4460621"/>
              <a:ext cx="1922948" cy="1016979"/>
            </a:xfrm>
            <a:prstGeom prst="rect">
              <a:avLst/>
            </a:prstGeom>
            <a:solidFill>
              <a:srgbClr val="000000"/>
            </a:solidFill>
            <a:ln w="34925" cap="flat" cmpd="sng">
              <a:solidFill>
                <a:srgbClr val="56768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Times New Roman"/>
                <a:buNone/>
              </a:pPr>
              <a:r>
                <a:rPr lang="en-US" sz="24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Number of Active Sensors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7021939" y="4460619"/>
              <a:ext cx="1887233" cy="1016979"/>
            </a:xfrm>
            <a:prstGeom prst="rect">
              <a:avLst/>
            </a:prstGeom>
            <a:solidFill>
              <a:srgbClr val="000000"/>
            </a:solidFill>
            <a:ln w="34925" cap="flat" cmpd="sng">
              <a:solidFill>
                <a:srgbClr val="56768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Times New Roman"/>
                <a:buNone/>
              </a:pPr>
              <a:r>
                <a:rPr lang="en-US" sz="24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Revenue 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9074400" y="4460619"/>
              <a:ext cx="2302845" cy="1016979"/>
            </a:xfrm>
            <a:prstGeom prst="rect">
              <a:avLst/>
            </a:prstGeom>
            <a:solidFill>
              <a:srgbClr val="000000"/>
            </a:solidFill>
            <a:ln w="34925" cap="flat" cmpd="sng">
              <a:solidFill>
                <a:srgbClr val="56768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Times New Roman"/>
                <a:buNone/>
              </a:pPr>
              <a:r>
                <a:rPr lang="en-US" sz="24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Analytics</a:t>
              </a:r>
            </a:p>
          </p:txBody>
        </p:sp>
        <p:cxnSp>
          <p:nvCxnSpPr>
            <p:cNvPr id="321" name="Shape 321"/>
            <p:cNvCxnSpPr/>
            <p:nvPr/>
          </p:nvCxnSpPr>
          <p:spPr>
            <a:xfrm rot="10800000" flipH="1">
              <a:off x="1521070" y="3613636"/>
              <a:ext cx="8704753" cy="70336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2" name="Shape 322"/>
            <p:cNvCxnSpPr>
              <a:endCxn id="316" idx="0"/>
            </p:cNvCxnSpPr>
            <p:nvPr/>
          </p:nvCxnSpPr>
          <p:spPr>
            <a:xfrm>
              <a:off x="1521070" y="3683921"/>
              <a:ext cx="0" cy="7767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323" name="Shape 323"/>
            <p:cNvCxnSpPr>
              <a:endCxn id="317" idx="0"/>
            </p:cNvCxnSpPr>
            <p:nvPr/>
          </p:nvCxnSpPr>
          <p:spPr>
            <a:xfrm>
              <a:off x="3769058" y="3683921"/>
              <a:ext cx="0" cy="7767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324" name="Shape 324"/>
            <p:cNvCxnSpPr>
              <a:endCxn id="318" idx="0"/>
            </p:cNvCxnSpPr>
            <p:nvPr/>
          </p:nvCxnSpPr>
          <p:spPr>
            <a:xfrm>
              <a:off x="5886541" y="3683921"/>
              <a:ext cx="8700" cy="7767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325" name="Shape 325"/>
            <p:cNvCxnSpPr>
              <a:endCxn id="319" idx="0"/>
            </p:cNvCxnSpPr>
            <p:nvPr/>
          </p:nvCxnSpPr>
          <p:spPr>
            <a:xfrm>
              <a:off x="7951755" y="3648819"/>
              <a:ext cx="13800" cy="8118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326" name="Shape 326"/>
            <p:cNvCxnSpPr>
              <a:endCxn id="320" idx="0"/>
            </p:cNvCxnSpPr>
            <p:nvPr/>
          </p:nvCxnSpPr>
          <p:spPr>
            <a:xfrm>
              <a:off x="10225822" y="3613719"/>
              <a:ext cx="0" cy="8469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triangle" w="lg" len="lg"/>
            </a:ln>
          </p:spPr>
        </p:cxnSp>
        <p:cxnSp>
          <p:nvCxnSpPr>
            <p:cNvPr id="327" name="Shape 327"/>
            <p:cNvCxnSpPr/>
            <p:nvPr/>
          </p:nvCxnSpPr>
          <p:spPr>
            <a:xfrm>
              <a:off x="5869051" y="2927840"/>
              <a:ext cx="8791" cy="756136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28" name="Shape 328"/>
          <p:cNvSpPr txBox="1"/>
          <p:nvPr/>
        </p:nvSpPr>
        <p:spPr>
          <a:xfrm>
            <a:off x="944194" y="1371420"/>
            <a:ext cx="10230829" cy="83099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Franklin Gothic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Admin is the one who can add and manage sensor.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>
            <a:spLocks noGrp="1"/>
          </p:cNvSpPr>
          <p:nvPr>
            <p:ph type="title"/>
          </p:nvPr>
        </p:nvSpPr>
        <p:spPr>
          <a:xfrm>
            <a:off x="1455948" y="481416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Provider Dashboard</a:t>
            </a:r>
          </a:p>
        </p:txBody>
      </p:sp>
      <p:sp>
        <p:nvSpPr>
          <p:cNvPr id="334" name="Shape 334"/>
          <p:cNvSpPr txBox="1">
            <a:spLocks noGrp="1"/>
          </p:cNvSpPr>
          <p:nvPr>
            <p:ph type="body" idx="1"/>
          </p:nvPr>
        </p:nvSpPr>
        <p:spPr>
          <a:xfrm>
            <a:off x="734035" y="1323961"/>
            <a:ext cx="3714898" cy="40925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is a screenshot of the admin dashboard which shows analytics for  sensor details , sensor activity tracking and revenue.</a:t>
            </a:r>
          </a:p>
        </p:txBody>
      </p:sp>
      <p:pic>
        <p:nvPicPr>
          <p:cNvPr id="335" name="Shape 3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62975" y="1732075"/>
            <a:ext cx="7409698" cy="417060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>
            <a:spLocks noGrp="1"/>
          </p:cNvSpPr>
          <p:nvPr>
            <p:ph type="title"/>
          </p:nvPr>
        </p:nvSpPr>
        <p:spPr>
          <a:xfrm>
            <a:off x="1122100" y="367343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Provider – Analytics for Sensor details</a:t>
            </a:r>
          </a:p>
        </p:txBody>
      </p:sp>
      <p:sp>
        <p:nvSpPr>
          <p:cNvPr id="341" name="Shape 341"/>
          <p:cNvSpPr txBox="1">
            <a:spLocks noGrp="1"/>
          </p:cNvSpPr>
          <p:nvPr>
            <p:ph type="body" idx="1"/>
          </p:nvPr>
        </p:nvSpPr>
        <p:spPr>
          <a:xfrm>
            <a:off x="646110" y="2004646"/>
            <a:ext cx="3846759" cy="43645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400" b="0" i="0" u="none" strike="noStrike" cap="none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screenshot shows the number of active sensors and the number of days each sensor was active.</a:t>
            </a:r>
            <a:br>
              <a:rPr lang="en-US" sz="2400" b="0" i="0" u="none" strike="noStrike" cap="none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endParaRPr lang="en-US" sz="2400" b="0" i="0" u="none" strike="noStrike" cap="none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400" b="0" i="0" u="none" strike="noStrike" cap="none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Active Sensor Time = Last Updated </a:t>
            </a:r>
            <a:r>
              <a:rPr lang="en-US" sz="2400" b="0" i="0" u="none" strike="noStrike" cap="none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TimeStamp</a:t>
            </a:r>
            <a:r>
              <a:rPr lang="en-US" sz="2400" b="0" i="0" u="none" strike="noStrike" cap="none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– Creation date </a:t>
            </a:r>
            <a:r>
              <a:rPr lang="en-US" sz="2400" b="0" i="0" u="none" strike="noStrike" cap="none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TimeStamp</a:t>
            </a:r>
            <a:endParaRPr lang="en-US" sz="2400" b="0" i="0" u="none" strike="noStrike" cap="none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342" name="Shape 3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92875" y="1853250"/>
            <a:ext cx="7370698" cy="443640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>
            <a:spLocks noGrp="1"/>
          </p:cNvSpPr>
          <p:nvPr>
            <p:ph type="title"/>
          </p:nvPr>
        </p:nvSpPr>
        <p:spPr>
          <a:xfrm>
            <a:off x="1180628" y="349531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Provider –Analytics for Active sensors</a:t>
            </a:r>
          </a:p>
        </p:txBody>
      </p:sp>
      <p:sp>
        <p:nvSpPr>
          <p:cNvPr id="348" name="Shape 348"/>
          <p:cNvSpPr txBox="1">
            <a:spLocks noGrp="1"/>
          </p:cNvSpPr>
          <p:nvPr>
            <p:ph type="body" idx="1"/>
          </p:nvPr>
        </p:nvSpPr>
        <p:spPr>
          <a:xfrm>
            <a:off x="830758" y="1915481"/>
            <a:ext cx="3714898" cy="40925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Admin can track the sensor activity  as shown in the screenshot.</a:t>
            </a:r>
          </a:p>
          <a:p>
            <a:pPr marL="0" marR="0" lvl="0" indent="0" algn="l" rtl="0">
              <a:lnSpc>
                <a:spcPct val="8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8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screenshot shows details of registered mobile sensors such as sensor id , name , status, type and last updated timestamp.</a:t>
            </a:r>
          </a:p>
        </p:txBody>
      </p:sp>
      <p:pic>
        <p:nvPicPr>
          <p:cNvPr id="349" name="Shape 3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62975" y="1735900"/>
            <a:ext cx="7594500" cy="4714499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 txBox="1">
            <a:spLocks noGrp="1"/>
          </p:cNvSpPr>
          <p:nvPr>
            <p:ph type="title"/>
          </p:nvPr>
        </p:nvSpPr>
        <p:spPr>
          <a:xfrm>
            <a:off x="835269" y="747347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Provider -Analytics for Revenue</a:t>
            </a:r>
          </a:p>
        </p:txBody>
      </p:sp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646110" y="2004646"/>
            <a:ext cx="3846759" cy="43645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The graph fetches  sensor revenue details for each sensor in real time.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This table has details on the revenue generated by each sensor type</a:t>
            </a:r>
          </a:p>
        </p:txBody>
      </p:sp>
      <p:pic>
        <p:nvPicPr>
          <p:cNvPr id="356" name="Shape 3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62975" y="2060075"/>
            <a:ext cx="7521300" cy="4191298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1185066" y="336802"/>
            <a:ext cx="9404700" cy="12626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35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Consumer </a:t>
            </a:r>
            <a:r>
              <a:rPr lang="en-US" sz="3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– (Client who can monitor and de-register sensors added by admin)</a:t>
            </a:r>
          </a:p>
        </p:txBody>
      </p:sp>
      <p:sp>
        <p:nvSpPr>
          <p:cNvPr id="362" name="Shape 362"/>
          <p:cNvSpPr/>
          <p:nvPr/>
        </p:nvSpPr>
        <p:spPr>
          <a:xfrm>
            <a:off x="4401282" y="2046409"/>
            <a:ext cx="2972324" cy="986202"/>
          </a:xfrm>
          <a:prstGeom prst="rect">
            <a:avLst/>
          </a:prstGeom>
          <a:solidFill>
            <a:srgbClr val="000000"/>
          </a:solidFill>
          <a:ln w="34925" cap="flat" cmpd="sng">
            <a:solidFill>
              <a:srgbClr val="56768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Source Sans Pro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Dashboard</a:t>
            </a:r>
          </a:p>
        </p:txBody>
      </p:sp>
      <p:sp>
        <p:nvSpPr>
          <p:cNvPr id="363" name="Shape 363"/>
          <p:cNvSpPr/>
          <p:nvPr/>
        </p:nvSpPr>
        <p:spPr>
          <a:xfrm>
            <a:off x="773725" y="4715598"/>
            <a:ext cx="2304275" cy="981808"/>
          </a:xfrm>
          <a:prstGeom prst="rect">
            <a:avLst/>
          </a:prstGeom>
          <a:solidFill>
            <a:srgbClr val="000000"/>
          </a:solidFill>
          <a:ln w="34925" cap="flat" cmpd="sng">
            <a:solidFill>
              <a:srgbClr val="56768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Source Sans Pro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Trip Details</a:t>
            </a:r>
          </a:p>
        </p:txBody>
      </p:sp>
      <p:sp>
        <p:nvSpPr>
          <p:cNvPr id="364" name="Shape 364"/>
          <p:cNvSpPr/>
          <p:nvPr/>
        </p:nvSpPr>
        <p:spPr>
          <a:xfrm>
            <a:off x="3300682" y="4715596"/>
            <a:ext cx="2201202" cy="981809"/>
          </a:xfrm>
          <a:prstGeom prst="rect">
            <a:avLst/>
          </a:prstGeom>
          <a:solidFill>
            <a:srgbClr val="000000"/>
          </a:solidFill>
          <a:ln w="34925" cap="flat" cmpd="sng">
            <a:solidFill>
              <a:srgbClr val="56768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Source Sans Pro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Revenue</a:t>
            </a:r>
          </a:p>
        </p:txBody>
      </p:sp>
      <p:sp>
        <p:nvSpPr>
          <p:cNvPr id="365" name="Shape 365"/>
          <p:cNvSpPr/>
          <p:nvPr/>
        </p:nvSpPr>
        <p:spPr>
          <a:xfrm>
            <a:off x="5817957" y="4715596"/>
            <a:ext cx="2117494" cy="981810"/>
          </a:xfrm>
          <a:prstGeom prst="rect">
            <a:avLst/>
          </a:prstGeom>
          <a:solidFill>
            <a:srgbClr val="000000"/>
          </a:solidFill>
          <a:ln w="34925" cap="flat" cmpd="sng">
            <a:solidFill>
              <a:srgbClr val="56768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Source Sans Pro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Driving Quality Analysis</a:t>
            </a:r>
          </a:p>
        </p:txBody>
      </p:sp>
      <p:sp>
        <p:nvSpPr>
          <p:cNvPr id="366" name="Shape 366"/>
          <p:cNvSpPr/>
          <p:nvPr/>
        </p:nvSpPr>
        <p:spPr>
          <a:xfrm>
            <a:off x="8325553" y="4715596"/>
            <a:ext cx="2787920" cy="981809"/>
          </a:xfrm>
          <a:prstGeom prst="rect">
            <a:avLst/>
          </a:prstGeom>
          <a:solidFill>
            <a:srgbClr val="000000"/>
          </a:solidFill>
          <a:ln w="34925" cap="flat" cmpd="sng">
            <a:solidFill>
              <a:srgbClr val="56768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Source Sans Pro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Analytics for Revenue and Trip trends </a:t>
            </a:r>
          </a:p>
        </p:txBody>
      </p:sp>
      <p:cxnSp>
        <p:nvCxnSpPr>
          <p:cNvPr id="367" name="Shape 367"/>
          <p:cNvCxnSpPr/>
          <p:nvPr/>
        </p:nvCxnSpPr>
        <p:spPr>
          <a:xfrm rot="10800000" flipH="1">
            <a:off x="1925863" y="3868613"/>
            <a:ext cx="8148528" cy="17583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8" name="Shape 368"/>
          <p:cNvCxnSpPr>
            <a:endCxn id="363" idx="0"/>
          </p:cNvCxnSpPr>
          <p:nvPr/>
        </p:nvCxnSpPr>
        <p:spPr>
          <a:xfrm>
            <a:off x="1925862" y="3886098"/>
            <a:ext cx="0" cy="8295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369" name="Shape 369"/>
          <p:cNvCxnSpPr>
            <a:endCxn id="364" idx="0"/>
          </p:cNvCxnSpPr>
          <p:nvPr/>
        </p:nvCxnSpPr>
        <p:spPr>
          <a:xfrm>
            <a:off x="4401283" y="3877396"/>
            <a:ext cx="0" cy="8382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370" name="Shape 370"/>
          <p:cNvCxnSpPr/>
          <p:nvPr/>
        </p:nvCxnSpPr>
        <p:spPr>
          <a:xfrm>
            <a:off x="6723982" y="3886198"/>
            <a:ext cx="9683" cy="776643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371" name="Shape 371"/>
          <p:cNvCxnSpPr/>
          <p:nvPr/>
        </p:nvCxnSpPr>
        <p:spPr>
          <a:xfrm>
            <a:off x="10076971" y="3868614"/>
            <a:ext cx="15120" cy="811813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372" name="Shape 372"/>
          <p:cNvCxnSpPr/>
          <p:nvPr/>
        </p:nvCxnSpPr>
        <p:spPr>
          <a:xfrm>
            <a:off x="5804735" y="3024550"/>
            <a:ext cx="5205" cy="861643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599" cy="5587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3959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Continued</a:t>
            </a:r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838200" y="1121790"/>
            <a:ext cx="10515599" cy="505517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 order for the cars to operate most efficiently, they'd need to communicate with one another, helping to identify traffic problems or road risks early on.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Driverless cars sense their surroundings using technology such as temperature sensors,speed sensors,lidar sensors, GPS, and computer vision.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Using sensors we can monitor various aspects of the vehicle.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>
            <a:spLocks noGrp="1"/>
          </p:cNvSpPr>
          <p:nvPr>
            <p:ph type="title"/>
          </p:nvPr>
        </p:nvSpPr>
        <p:spPr>
          <a:xfrm>
            <a:off x="1104279" y="288212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Consumer</a:t>
            </a:r>
          </a:p>
        </p:txBody>
      </p:sp>
      <p:sp>
        <p:nvSpPr>
          <p:cNvPr id="378" name="Shape 378"/>
          <p:cNvSpPr txBox="1">
            <a:spLocks noGrp="1"/>
          </p:cNvSpPr>
          <p:nvPr>
            <p:ph type="body" idx="1"/>
          </p:nvPr>
        </p:nvSpPr>
        <p:spPr>
          <a:xfrm>
            <a:off x="650629" y="1774116"/>
            <a:ext cx="3635741" cy="43892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consumer or client gets sensor as a service from the admin and also provides smart taxi service to the end user.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screenshot shows the dashboard for sensor consumer.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379" name="Shape 3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83753" y="1774121"/>
            <a:ext cx="7854299" cy="4389299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 txBox="1">
            <a:spLocks noGrp="1"/>
          </p:cNvSpPr>
          <p:nvPr>
            <p:ph type="title"/>
          </p:nvPr>
        </p:nvSpPr>
        <p:spPr>
          <a:xfrm>
            <a:off x="835269" y="367346"/>
            <a:ext cx="9601200" cy="1485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3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Consumer-Analytics for Trip details</a:t>
            </a:r>
          </a:p>
        </p:txBody>
      </p:sp>
      <p:sp>
        <p:nvSpPr>
          <p:cNvPr id="385" name="Shape 385"/>
          <p:cNvSpPr txBox="1">
            <a:spLocks noGrp="1"/>
          </p:cNvSpPr>
          <p:nvPr>
            <p:ph type="body" idx="1"/>
          </p:nvPr>
        </p:nvSpPr>
        <p:spPr>
          <a:xfrm>
            <a:off x="742825" y="1686192"/>
            <a:ext cx="3635741" cy="43892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Franklin Gothic"/>
              <a:buChar char="■"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screenshot shows the total number of trips and the distance travelled for each trip along with the trip id .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4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386" name="Shape 3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78564" y="1686207"/>
            <a:ext cx="7637700" cy="4277698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371600"/>
            <a:ext cx="9601200" cy="3581398"/>
          </a:xfrm>
        </p:spPr>
        <p:txBody>
          <a:bodyPr/>
          <a:lstStyle/>
          <a:p>
            <a:pPr algn="ctr">
              <a:buNone/>
            </a:pPr>
            <a:br>
              <a:rPr lang="en-US" sz="6000" dirty="0"/>
            </a:br>
            <a:r>
              <a:rPr lang="en-US" sz="8000" dirty="0"/>
              <a:t>Thank You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705491" y="205419"/>
            <a:ext cx="10515599" cy="87548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Component Overview</a:t>
            </a:r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838200" y="1209040"/>
            <a:ext cx="10515599" cy="496792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registered users can be end user , a sensor consumer or sensor provider</a:t>
            </a:r>
          </a:p>
          <a:p>
            <a:pPr marL="384048" marR="0" lvl="0" indent="-3840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endParaRPr sz="2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24" name="Shape 124" descr="component_overview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852292"/>
            <a:ext cx="10106318" cy="4452803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3921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838200" y="263950"/>
            <a:ext cx="10515599" cy="5844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3959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Monitoring Sensors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914400"/>
            <a:ext cx="9413649" cy="5479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63055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3959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Add Virtual Sensors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371600" y="990600"/>
            <a:ext cx="9601200" cy="487679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066800"/>
            <a:ext cx="10283251" cy="5033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599" cy="65297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3959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Management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00" y="1066800"/>
            <a:ext cx="10800126" cy="482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1371600" y="278295"/>
            <a:ext cx="9601200" cy="73880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End User Service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1371600" y="1017104"/>
            <a:ext cx="9601200" cy="43069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84048" marR="0" lvl="0" indent="-257048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urce Sans Pro"/>
              <a:buChar char="■"/>
            </a:pPr>
            <a:r>
              <a:rPr lang="en-US"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End user mentions his source and destination</a:t>
            </a:r>
          </a:p>
        </p:txBody>
      </p:sp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74848" y="1507857"/>
            <a:ext cx="8903157" cy="5054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817</Words>
  <Application>Microsoft Office PowerPoint</Application>
  <PresentationFormat>Widescreen</PresentationFormat>
  <Paragraphs>189</Paragraphs>
  <Slides>42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Times New Roman</vt:lpstr>
      <vt:lpstr>Source Sans Pro</vt:lpstr>
      <vt:lpstr>Calibri</vt:lpstr>
      <vt:lpstr>Arial</vt:lpstr>
      <vt:lpstr>Franklin Gothic</vt:lpstr>
      <vt:lpstr>Crop</vt:lpstr>
      <vt:lpstr>SMART TAXI SERVICE  TEAM: GROUP 14 </vt:lpstr>
      <vt:lpstr>Contents</vt:lpstr>
      <vt:lpstr>Introduction</vt:lpstr>
      <vt:lpstr>Continued</vt:lpstr>
      <vt:lpstr>Component Overview</vt:lpstr>
      <vt:lpstr>Monitoring Sensors</vt:lpstr>
      <vt:lpstr>Add Virtual Sensors</vt:lpstr>
      <vt:lpstr>Sensor Management</vt:lpstr>
      <vt:lpstr>End User Service</vt:lpstr>
      <vt:lpstr>Continued..</vt:lpstr>
      <vt:lpstr>Service Use Cases: Sensor Provider</vt:lpstr>
      <vt:lpstr>Service Use Cases: Sensor Consumer</vt:lpstr>
      <vt:lpstr>Service Use cases: End User</vt:lpstr>
      <vt:lpstr>Mobile Cloud Infrastructure Data Repository</vt:lpstr>
      <vt:lpstr>PowerPoint Presentation</vt:lpstr>
      <vt:lpstr>PowerPoint Presentation</vt:lpstr>
      <vt:lpstr>Load Balance, Scalability Management and Traffic Load Generation </vt:lpstr>
      <vt:lpstr>Continued</vt:lpstr>
      <vt:lpstr>PowerPoint Presentation</vt:lpstr>
      <vt:lpstr>Billing for Sensing and Data Services</vt:lpstr>
      <vt:lpstr>Billing - Mobile Sensor Cloud Admin</vt:lpstr>
      <vt:lpstr>Billing - Mobile Sensor Cloud Admin</vt:lpstr>
      <vt:lpstr>Analytics For Mobile Sensor Cloud Admin</vt:lpstr>
      <vt:lpstr>Billing - Service Provider</vt:lpstr>
      <vt:lpstr>Billing - Service Provider</vt:lpstr>
      <vt:lpstr>Analytics For Service Provider</vt:lpstr>
      <vt:lpstr>Billing - End User</vt:lpstr>
      <vt:lpstr>Billing - End User</vt:lpstr>
      <vt:lpstr>Technologies Used in our project:</vt:lpstr>
      <vt:lpstr>Driving Quality Analysis   </vt:lpstr>
      <vt:lpstr>Driving Quality Analysis Algorithm</vt:lpstr>
      <vt:lpstr>Driving Quality Analysis </vt:lpstr>
      <vt:lpstr>Dashboard &amp; Analytics</vt:lpstr>
      <vt:lpstr>Sensor Provider</vt:lpstr>
      <vt:lpstr>Sensor Provider Dashboard</vt:lpstr>
      <vt:lpstr>Sensor Provider – Analytics for Sensor details</vt:lpstr>
      <vt:lpstr>Sensor Provider –Analytics for Active sensors</vt:lpstr>
      <vt:lpstr>Sensor Provider -Analytics for Revenue</vt:lpstr>
      <vt:lpstr>Sensor Consumer – (Client who can monitor and de-register sensors added by admin)</vt:lpstr>
      <vt:lpstr>Sensor Consumer</vt:lpstr>
      <vt:lpstr>Sensor Consumer-Analytics for Trip details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TAXI SERVICE  TEAM: GROUP 14</dc:title>
  <dc:creator>Preethi</dc:creator>
  <cp:lastModifiedBy>Praveen Elagudri</cp:lastModifiedBy>
  <cp:revision>11</cp:revision>
  <dcterms:modified xsi:type="dcterms:W3CDTF">2017-02-09T19:12:32Z</dcterms:modified>
</cp:coreProperties>
</file>